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8" r:id="rId6"/>
    <p:sldId id="269" r:id="rId7"/>
    <p:sldId id="260" r:id="rId8"/>
    <p:sldId id="265" r:id="rId9"/>
  </p:sldIdLst>
  <p:sldSz cx="18288000" cy="10287000"/>
  <p:notesSz cx="6858000" cy="9144000"/>
  <p:embeddedFontLst>
    <p:embeddedFont>
      <p:font typeface="Montserrat" panose="02000505000000020004" pitchFamily="2" charset="0"/>
      <p:regular r:id="rId10"/>
      <p:bold r:id="rId11"/>
    </p:embeddedFont>
    <p:embeddedFont>
      <p:font typeface="Montserrat Medium" panose="00000600000000000000" pitchFamily="2" charset="0"/>
      <p:regular r:id="rId12"/>
    </p:embeddedFont>
    <p:embeddedFont>
      <p:font typeface="Neue Machina Ultra-Bold" panose="020B0604020202020204" charset="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1" d="100"/>
          <a:sy n="51" d="100"/>
        </p:scale>
        <p:origin x="1176" y="-1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10" Type="http://schemas.openxmlformats.org/officeDocument/2006/relationships/image" Target="../media/image13.png"/><Relationship Id="rId4" Type="http://schemas.openxmlformats.org/officeDocument/2006/relationships/image" Target="../media/image3.png"/><Relationship Id="rId9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2.svg"/><Relationship Id="rId7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4.svg"/><Relationship Id="rId7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g"/><Relationship Id="rId3" Type="http://schemas.openxmlformats.org/officeDocument/2006/relationships/image" Target="../media/image4.svg"/><Relationship Id="rId7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6.svg"/><Relationship Id="rId7" Type="http://schemas.openxmlformats.org/officeDocument/2006/relationships/image" Target="../media/image4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.svg"/><Relationship Id="rId4" Type="http://schemas.openxmlformats.org/officeDocument/2006/relationships/image" Target="../media/image1.png"/><Relationship Id="rId9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0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875567" y="-4926720"/>
            <a:ext cx="9808535" cy="9808535"/>
          </a:xfrm>
          <a:custGeom>
            <a:avLst/>
            <a:gdLst/>
            <a:ahLst/>
            <a:cxnLst/>
            <a:rect l="l" t="t" r="r" b="b"/>
            <a:pathLst>
              <a:path w="9808535" h="9808535">
                <a:moveTo>
                  <a:pt x="0" y="0"/>
                </a:moveTo>
                <a:lnTo>
                  <a:pt x="9808534" y="0"/>
                </a:lnTo>
                <a:lnTo>
                  <a:pt x="9808534" y="9808535"/>
                </a:lnTo>
                <a:lnTo>
                  <a:pt x="0" y="98085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1271731" y="6544095"/>
            <a:ext cx="6009009" cy="6009009"/>
          </a:xfrm>
          <a:custGeom>
            <a:avLst/>
            <a:gdLst/>
            <a:ahLst/>
            <a:cxnLst/>
            <a:rect l="l" t="t" r="r" b="b"/>
            <a:pathLst>
              <a:path w="6009009" h="6009009">
                <a:moveTo>
                  <a:pt x="0" y="0"/>
                </a:moveTo>
                <a:lnTo>
                  <a:pt x="6009009" y="0"/>
                </a:lnTo>
                <a:lnTo>
                  <a:pt x="6009009" y="6009010"/>
                </a:lnTo>
                <a:lnTo>
                  <a:pt x="0" y="60090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8100000">
            <a:off x="11884038" y="6896830"/>
            <a:ext cx="8209501" cy="6060105"/>
          </a:xfrm>
          <a:custGeom>
            <a:avLst/>
            <a:gdLst/>
            <a:ahLst/>
            <a:cxnLst/>
            <a:rect l="l" t="t" r="r" b="b"/>
            <a:pathLst>
              <a:path w="8209501" h="6060105">
                <a:moveTo>
                  <a:pt x="0" y="0"/>
                </a:moveTo>
                <a:lnTo>
                  <a:pt x="8209501" y="0"/>
                </a:lnTo>
                <a:lnTo>
                  <a:pt x="8209501" y="6060105"/>
                </a:lnTo>
                <a:lnTo>
                  <a:pt x="0" y="606010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-1393429">
            <a:off x="12271558" y="6401948"/>
            <a:ext cx="4723918" cy="2308815"/>
          </a:xfrm>
          <a:custGeom>
            <a:avLst/>
            <a:gdLst/>
            <a:ahLst/>
            <a:cxnLst/>
            <a:rect l="l" t="t" r="r" b="b"/>
            <a:pathLst>
              <a:path w="4723918" h="2308815">
                <a:moveTo>
                  <a:pt x="0" y="0"/>
                </a:moveTo>
                <a:lnTo>
                  <a:pt x="4723917" y="0"/>
                </a:lnTo>
                <a:lnTo>
                  <a:pt x="4723917" y="2308815"/>
                </a:lnTo>
                <a:lnTo>
                  <a:pt x="0" y="230881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3273531" y="8336849"/>
            <a:ext cx="4327479" cy="600872"/>
          </a:xfrm>
          <a:custGeom>
            <a:avLst/>
            <a:gdLst/>
            <a:ahLst/>
            <a:cxnLst/>
            <a:rect l="l" t="t" r="r" b="b"/>
            <a:pathLst>
              <a:path w="4327479" h="600872">
                <a:moveTo>
                  <a:pt x="0" y="0"/>
                </a:moveTo>
                <a:lnTo>
                  <a:pt x="4327478" y="0"/>
                </a:lnTo>
                <a:lnTo>
                  <a:pt x="4327478" y="600872"/>
                </a:lnTo>
                <a:lnTo>
                  <a:pt x="0" y="60087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t="-71533" b="-71533"/>
            </a:stretch>
          </a:blipFill>
        </p:spPr>
        <p:txBody>
          <a:bodyPr/>
          <a:lstStyle/>
          <a:p>
            <a:pPr algn="ctr">
              <a:lnSpc>
                <a:spcPts val="3621"/>
              </a:lnSpc>
            </a:pPr>
            <a:r>
              <a:rPr lang="en-US">
                <a:solidFill>
                  <a:srgbClr val="01204C"/>
                </a:solidFill>
                <a:latin typeface="Montserrat Medium"/>
              </a:rPr>
              <a:t>DR.Ahmed Elnokrashy</a:t>
            </a:r>
          </a:p>
          <a:p>
            <a:pPr algn="ctr">
              <a:lnSpc>
                <a:spcPts val="3621"/>
              </a:lnSpc>
            </a:pPr>
            <a:r>
              <a:rPr lang="en-US"/>
              <a:t> </a:t>
            </a:r>
            <a:endParaRPr lang="en-US" dirty="0">
              <a:solidFill>
                <a:srgbClr val="01204C"/>
              </a:solidFill>
              <a:latin typeface="Montserrat Medium"/>
            </a:endParaRPr>
          </a:p>
        </p:txBody>
      </p:sp>
      <p:sp>
        <p:nvSpPr>
          <p:cNvPr id="7" name="Freeform 7"/>
          <p:cNvSpPr/>
          <p:nvPr/>
        </p:nvSpPr>
        <p:spPr>
          <a:xfrm>
            <a:off x="1732774" y="2271889"/>
            <a:ext cx="3597907" cy="3671334"/>
          </a:xfrm>
          <a:custGeom>
            <a:avLst/>
            <a:gdLst/>
            <a:ahLst/>
            <a:cxnLst/>
            <a:rect l="l" t="t" r="r" b="b"/>
            <a:pathLst>
              <a:path w="3597907" h="3671334">
                <a:moveTo>
                  <a:pt x="0" y="0"/>
                </a:moveTo>
                <a:lnTo>
                  <a:pt x="3597907" y="0"/>
                </a:lnTo>
                <a:lnTo>
                  <a:pt x="3597907" y="3671334"/>
                </a:lnTo>
                <a:lnTo>
                  <a:pt x="0" y="367133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rot="3042606">
            <a:off x="-947227" y="8169399"/>
            <a:ext cx="4602247" cy="3514966"/>
          </a:xfrm>
          <a:custGeom>
            <a:avLst/>
            <a:gdLst/>
            <a:ahLst/>
            <a:cxnLst/>
            <a:rect l="l" t="t" r="r" b="b"/>
            <a:pathLst>
              <a:path w="4602247" h="3514966">
                <a:moveTo>
                  <a:pt x="0" y="0"/>
                </a:moveTo>
                <a:lnTo>
                  <a:pt x="4602247" y="0"/>
                </a:lnTo>
                <a:lnTo>
                  <a:pt x="4602247" y="3514967"/>
                </a:lnTo>
                <a:lnTo>
                  <a:pt x="0" y="3514967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6229666" y="1485901"/>
            <a:ext cx="10381933" cy="18851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4740"/>
              </a:lnSpc>
            </a:pPr>
            <a:r>
              <a:rPr lang="en-US" sz="10529" dirty="0">
                <a:solidFill>
                  <a:srgbClr val="FFFFFF"/>
                </a:solidFill>
                <a:latin typeface="Neue Machina Ultra-Bold"/>
              </a:rPr>
              <a:t>OS Health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286707" y="4029598"/>
            <a:ext cx="8531021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b="1" dirty="0">
                <a:solidFill>
                  <a:schemeClr val="bg1">
                    <a:lumMod val="95000"/>
                  </a:schemeClr>
                </a:solidFill>
              </a:rPr>
              <a:t>Marwan </a:t>
            </a:r>
            <a:r>
              <a:rPr lang="en-US" sz="3000" b="1" dirty="0" err="1">
                <a:solidFill>
                  <a:schemeClr val="bg1">
                    <a:lumMod val="95000"/>
                  </a:schemeClr>
                </a:solidFill>
              </a:rPr>
              <a:t>Maged</a:t>
            </a:r>
            <a:r>
              <a:rPr lang="en-US" sz="3000" b="1" dirty="0">
                <a:solidFill>
                  <a:schemeClr val="bg1">
                    <a:lumMod val="95000"/>
                  </a:schemeClr>
                </a:solidFill>
              </a:rPr>
              <a:t> 			 </a:t>
            </a:r>
            <a:r>
              <a:rPr lang="en-US" sz="3600" b="1" dirty="0">
                <a:solidFill>
                  <a:schemeClr val="bg1">
                    <a:lumMod val="95000"/>
                  </a:schemeClr>
                </a:solidFill>
              </a:rPr>
              <a:t>211000328</a:t>
            </a:r>
            <a:endParaRPr lang="en-US" sz="3000" b="1" dirty="0">
              <a:solidFill>
                <a:schemeClr val="bg1">
                  <a:lumMod val="95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b="1" dirty="0">
                <a:solidFill>
                  <a:schemeClr val="bg1"/>
                </a:solidFill>
              </a:rPr>
              <a:t>Mohamed </a:t>
            </a:r>
            <a:r>
              <a:rPr lang="en-US" sz="3000" b="1" dirty="0" err="1">
                <a:solidFill>
                  <a:schemeClr val="bg1"/>
                </a:solidFill>
              </a:rPr>
              <a:t>Noaman</a:t>
            </a:r>
            <a:r>
              <a:rPr lang="en-US" sz="3000" b="1" dirty="0">
                <a:solidFill>
                  <a:schemeClr val="bg1"/>
                </a:solidFill>
              </a:rPr>
              <a:t> 			 </a:t>
            </a:r>
            <a:r>
              <a:rPr lang="en-US" sz="3600" b="1" dirty="0">
                <a:solidFill>
                  <a:schemeClr val="bg1"/>
                </a:solidFill>
              </a:rPr>
              <a:t>211001320</a:t>
            </a:r>
            <a:endParaRPr lang="en-US" sz="3000" b="1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b="1" dirty="0">
                <a:solidFill>
                  <a:schemeClr val="bg1"/>
                </a:solidFill>
              </a:rPr>
              <a:t>Andrew Fayek Fayez 		 </a:t>
            </a:r>
            <a:r>
              <a:rPr lang="en-US" sz="3600" b="1" dirty="0">
                <a:solidFill>
                  <a:schemeClr val="bg1"/>
                </a:solidFill>
              </a:rPr>
              <a:t>211001767</a:t>
            </a:r>
            <a:r>
              <a:rPr lang="en-US" sz="3000" b="1" dirty="0">
                <a:solidFill>
                  <a:schemeClr val="bg1"/>
                </a:solidFill>
              </a:rPr>
              <a:t>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b="1" dirty="0">
                <a:solidFill>
                  <a:schemeClr val="bg1"/>
                </a:solidFill>
              </a:rPr>
              <a:t>Mahmoud Samy Farouk 		 </a:t>
            </a:r>
            <a:r>
              <a:rPr lang="en-US" sz="3600" b="1" dirty="0">
                <a:solidFill>
                  <a:schemeClr val="bg1"/>
                </a:solidFill>
              </a:rPr>
              <a:t>211001642</a:t>
            </a:r>
            <a:endParaRPr lang="en-US" sz="3000" b="1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b="1" dirty="0" err="1">
                <a:solidFill>
                  <a:schemeClr val="bg1"/>
                </a:solidFill>
              </a:rPr>
              <a:t>Mowafak</a:t>
            </a:r>
            <a:r>
              <a:rPr lang="en-US" sz="3000" b="1" dirty="0">
                <a:solidFill>
                  <a:schemeClr val="bg1"/>
                </a:solidFill>
              </a:rPr>
              <a:t> </a:t>
            </a:r>
            <a:r>
              <a:rPr lang="en-US" sz="3000" b="1" dirty="0" err="1">
                <a:solidFill>
                  <a:schemeClr val="bg1"/>
                </a:solidFill>
              </a:rPr>
              <a:t>Mahaini</a:t>
            </a:r>
            <a:r>
              <a:rPr lang="en-US" sz="3000" b="1" dirty="0">
                <a:solidFill>
                  <a:schemeClr val="bg1"/>
                </a:solidFill>
              </a:rPr>
              <a:t> 		 	 </a:t>
            </a:r>
            <a:r>
              <a:rPr lang="en-US" sz="3600" b="1" dirty="0">
                <a:solidFill>
                  <a:schemeClr val="bg1"/>
                </a:solidFill>
              </a:rPr>
              <a:t>211002094</a:t>
            </a:r>
            <a:endParaRPr lang="en-US" sz="3000" b="1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b="1" dirty="0" err="1">
                <a:solidFill>
                  <a:schemeClr val="bg1"/>
                </a:solidFill>
              </a:rPr>
              <a:t>Zahraa</a:t>
            </a:r>
            <a:r>
              <a:rPr lang="en-US" sz="3000" b="1" dirty="0">
                <a:solidFill>
                  <a:schemeClr val="bg1"/>
                </a:solidFill>
              </a:rPr>
              <a:t> Mohamed </a:t>
            </a:r>
            <a:r>
              <a:rPr lang="en-US" sz="3000" b="1" dirty="0" err="1">
                <a:solidFill>
                  <a:schemeClr val="bg1"/>
                </a:solidFill>
              </a:rPr>
              <a:t>Mosa</a:t>
            </a:r>
            <a:r>
              <a:rPr lang="en-US" sz="3000" b="1" dirty="0">
                <a:solidFill>
                  <a:schemeClr val="bg1"/>
                </a:solidFill>
              </a:rPr>
              <a:t> 	 	 </a:t>
            </a:r>
            <a:r>
              <a:rPr lang="en-US" sz="3600" b="1" dirty="0">
                <a:solidFill>
                  <a:schemeClr val="bg1"/>
                </a:solidFill>
              </a:rPr>
              <a:t>211001602</a:t>
            </a:r>
            <a:endParaRPr lang="en-US" sz="3000" b="1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000" b="1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000" b="1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0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875567" y="-5108501"/>
            <a:ext cx="9808535" cy="9808535"/>
          </a:xfrm>
          <a:custGeom>
            <a:avLst/>
            <a:gdLst/>
            <a:ahLst/>
            <a:cxnLst/>
            <a:rect l="l" t="t" r="r" b="b"/>
            <a:pathLst>
              <a:path w="9808535" h="9808535">
                <a:moveTo>
                  <a:pt x="0" y="0"/>
                </a:moveTo>
                <a:lnTo>
                  <a:pt x="9808534" y="0"/>
                </a:lnTo>
                <a:lnTo>
                  <a:pt x="9808534" y="9808535"/>
                </a:lnTo>
                <a:lnTo>
                  <a:pt x="0" y="98085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1823539" y="6359184"/>
            <a:ext cx="8086060" cy="8086060"/>
          </a:xfrm>
          <a:custGeom>
            <a:avLst/>
            <a:gdLst/>
            <a:ahLst/>
            <a:cxnLst/>
            <a:rect l="l" t="t" r="r" b="b"/>
            <a:pathLst>
              <a:path w="8086060" h="8086060">
                <a:moveTo>
                  <a:pt x="0" y="0"/>
                </a:moveTo>
                <a:lnTo>
                  <a:pt x="8086060" y="0"/>
                </a:lnTo>
                <a:lnTo>
                  <a:pt x="8086060" y="8086061"/>
                </a:lnTo>
                <a:lnTo>
                  <a:pt x="0" y="80860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5400000">
            <a:off x="9029493" y="1664950"/>
            <a:ext cx="12718369" cy="9388469"/>
          </a:xfrm>
          <a:custGeom>
            <a:avLst/>
            <a:gdLst/>
            <a:ahLst/>
            <a:cxnLst/>
            <a:rect l="l" t="t" r="r" b="b"/>
            <a:pathLst>
              <a:path w="12718369" h="9388469">
                <a:moveTo>
                  <a:pt x="0" y="0"/>
                </a:moveTo>
                <a:lnTo>
                  <a:pt x="12718369" y="0"/>
                </a:lnTo>
                <a:lnTo>
                  <a:pt x="12718369" y="9388469"/>
                </a:lnTo>
                <a:lnTo>
                  <a:pt x="0" y="938846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533898" y="2346313"/>
            <a:ext cx="2292647" cy="2635226"/>
          </a:xfrm>
          <a:custGeom>
            <a:avLst/>
            <a:gdLst/>
            <a:ahLst/>
            <a:cxnLst/>
            <a:rect l="l" t="t" r="r" b="b"/>
            <a:pathLst>
              <a:path w="2292647" h="2635226">
                <a:moveTo>
                  <a:pt x="0" y="0"/>
                </a:moveTo>
                <a:lnTo>
                  <a:pt x="2292647" y="0"/>
                </a:lnTo>
                <a:lnTo>
                  <a:pt x="2292647" y="2635227"/>
                </a:lnTo>
                <a:lnTo>
                  <a:pt x="0" y="263522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1953174">
            <a:off x="-59279" y="8766770"/>
            <a:ext cx="5153321" cy="3040459"/>
          </a:xfrm>
          <a:custGeom>
            <a:avLst/>
            <a:gdLst/>
            <a:ahLst/>
            <a:cxnLst/>
            <a:rect l="l" t="t" r="r" b="b"/>
            <a:pathLst>
              <a:path w="5153321" h="3040459">
                <a:moveTo>
                  <a:pt x="0" y="0"/>
                </a:moveTo>
                <a:lnTo>
                  <a:pt x="5153321" y="0"/>
                </a:lnTo>
                <a:lnTo>
                  <a:pt x="5153321" y="3040460"/>
                </a:lnTo>
                <a:lnTo>
                  <a:pt x="0" y="304046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2726913" y="1664932"/>
            <a:ext cx="6888896" cy="7185289"/>
          </a:xfrm>
          <a:custGeom>
            <a:avLst/>
            <a:gdLst/>
            <a:ahLst/>
            <a:cxnLst/>
            <a:rect l="l" t="t" r="r" b="b"/>
            <a:pathLst>
              <a:path w="6888896" h="7185289">
                <a:moveTo>
                  <a:pt x="0" y="0"/>
                </a:moveTo>
                <a:lnTo>
                  <a:pt x="6888897" y="0"/>
                </a:lnTo>
                <a:lnTo>
                  <a:pt x="6888897" y="7185290"/>
                </a:lnTo>
                <a:lnTo>
                  <a:pt x="0" y="718529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2826545" y="537300"/>
            <a:ext cx="10837236" cy="18090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740"/>
              </a:lnSpc>
            </a:pPr>
            <a:r>
              <a:rPr lang="en-US" sz="10529" dirty="0">
                <a:solidFill>
                  <a:srgbClr val="FFFFFF"/>
                </a:solidFill>
                <a:latin typeface="Neue Machina Ultra-Bold"/>
              </a:rPr>
              <a:t>Introduction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219491" y="4181538"/>
            <a:ext cx="11189026" cy="42886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59"/>
              </a:lnSpc>
            </a:pPr>
            <a:r>
              <a:rPr lang="en-US" sz="3470">
                <a:solidFill>
                  <a:srgbClr val="FFFFFF"/>
                </a:solidFill>
                <a:latin typeface="Montserrat"/>
              </a:rPr>
              <a:t>This project aims to develop a user-friendly application in C# for Windows system maintenance. The application will focus on optimizing system performance by addressing common issues such as memory usage, cleaning temporary files, and managing startup programs.</a:t>
            </a:r>
          </a:p>
          <a:p>
            <a:pPr algn="l">
              <a:lnSpc>
                <a:spcPts val="4859"/>
              </a:lnSpc>
            </a:pPr>
            <a:endParaRPr lang="en-US" sz="3470">
              <a:solidFill>
                <a:srgbClr val="FFFFFF"/>
              </a:solidFill>
              <a:latin typeface="Montserra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0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487719" y="-2942560"/>
            <a:ext cx="8996085" cy="8996085"/>
          </a:xfrm>
          <a:custGeom>
            <a:avLst/>
            <a:gdLst/>
            <a:ahLst/>
            <a:cxnLst/>
            <a:rect l="l" t="t" r="r" b="b"/>
            <a:pathLst>
              <a:path w="8996085" h="8996085">
                <a:moveTo>
                  <a:pt x="0" y="0"/>
                </a:moveTo>
                <a:lnTo>
                  <a:pt x="8996085" y="0"/>
                </a:lnTo>
                <a:lnTo>
                  <a:pt x="8996085" y="8996085"/>
                </a:lnTo>
                <a:lnTo>
                  <a:pt x="0" y="89960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2714326" y="6543974"/>
            <a:ext cx="5428652" cy="5428652"/>
          </a:xfrm>
          <a:custGeom>
            <a:avLst/>
            <a:gdLst/>
            <a:ahLst/>
            <a:cxnLst/>
            <a:rect l="l" t="t" r="r" b="b"/>
            <a:pathLst>
              <a:path w="5428652" h="5428652">
                <a:moveTo>
                  <a:pt x="0" y="0"/>
                </a:moveTo>
                <a:lnTo>
                  <a:pt x="5428652" y="0"/>
                </a:lnTo>
                <a:lnTo>
                  <a:pt x="5428652" y="5428652"/>
                </a:lnTo>
                <a:lnTo>
                  <a:pt x="0" y="54286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172767" y="3342392"/>
            <a:ext cx="5558671" cy="4970299"/>
            <a:chOff x="0" y="0"/>
            <a:chExt cx="1565187" cy="240670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565188" cy="2406705"/>
            </a:xfrm>
            <a:custGeom>
              <a:avLst/>
              <a:gdLst/>
              <a:ahLst/>
              <a:cxnLst/>
              <a:rect l="l" t="t" r="r" b="b"/>
              <a:pathLst>
                <a:path w="1565188" h="2406705">
                  <a:moveTo>
                    <a:pt x="1440727" y="2406705"/>
                  </a:moveTo>
                  <a:lnTo>
                    <a:pt x="124460" y="2406705"/>
                  </a:lnTo>
                  <a:cubicBezTo>
                    <a:pt x="55880" y="2406705"/>
                    <a:pt x="0" y="2350825"/>
                    <a:pt x="0" y="228224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40727" y="0"/>
                  </a:lnTo>
                  <a:cubicBezTo>
                    <a:pt x="1509307" y="0"/>
                    <a:pt x="1565188" y="55880"/>
                    <a:pt x="1565188" y="124460"/>
                  </a:cubicBezTo>
                  <a:lnTo>
                    <a:pt x="1565188" y="2282245"/>
                  </a:lnTo>
                  <a:cubicBezTo>
                    <a:pt x="1565188" y="2350825"/>
                    <a:pt x="1509307" y="2406705"/>
                    <a:pt x="1440727" y="2406705"/>
                  </a:cubicBezTo>
                  <a:close/>
                </a:path>
              </a:pathLst>
            </a:custGeom>
            <a:solidFill>
              <a:srgbClr val="2D2F30">
                <a:alpha val="30980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AutoShape 6"/>
          <p:cNvSpPr/>
          <p:nvPr/>
        </p:nvSpPr>
        <p:spPr>
          <a:xfrm rot="-5400000">
            <a:off x="3930071" y="5631302"/>
            <a:ext cx="3774193" cy="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6225827" y="3342394"/>
            <a:ext cx="4748443" cy="4970298"/>
            <a:chOff x="0" y="0"/>
            <a:chExt cx="1565187" cy="181317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565188" cy="1813178"/>
            </a:xfrm>
            <a:custGeom>
              <a:avLst/>
              <a:gdLst/>
              <a:ahLst/>
              <a:cxnLst/>
              <a:rect l="l" t="t" r="r" b="b"/>
              <a:pathLst>
                <a:path w="1565188" h="1813178">
                  <a:moveTo>
                    <a:pt x="1440727" y="1813178"/>
                  </a:moveTo>
                  <a:lnTo>
                    <a:pt x="124460" y="1813178"/>
                  </a:lnTo>
                  <a:cubicBezTo>
                    <a:pt x="55880" y="1813178"/>
                    <a:pt x="0" y="1757298"/>
                    <a:pt x="0" y="168871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40727" y="0"/>
                  </a:lnTo>
                  <a:cubicBezTo>
                    <a:pt x="1509307" y="0"/>
                    <a:pt x="1565188" y="55880"/>
                    <a:pt x="1565188" y="124460"/>
                  </a:cubicBezTo>
                  <a:lnTo>
                    <a:pt x="1565188" y="1688718"/>
                  </a:lnTo>
                  <a:cubicBezTo>
                    <a:pt x="1565188" y="1757298"/>
                    <a:pt x="1509307" y="1813178"/>
                    <a:pt x="1440727" y="1813178"/>
                  </a:cubicBezTo>
                  <a:close/>
                </a:path>
              </a:pathLst>
            </a:custGeom>
            <a:solidFill>
              <a:srgbClr val="2D2F30">
                <a:alpha val="30980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9" name="AutoShape 9"/>
          <p:cNvSpPr/>
          <p:nvPr/>
        </p:nvSpPr>
        <p:spPr>
          <a:xfrm rot="-5400000">
            <a:off x="9191962" y="5631302"/>
            <a:ext cx="3774193" cy="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4925882" y="6874980"/>
            <a:ext cx="6095177" cy="6095177"/>
          </a:xfrm>
          <a:custGeom>
            <a:avLst/>
            <a:gdLst/>
            <a:ahLst/>
            <a:cxnLst/>
            <a:rect l="l" t="t" r="r" b="b"/>
            <a:pathLst>
              <a:path w="6095177" h="6095177">
                <a:moveTo>
                  <a:pt x="0" y="0"/>
                </a:moveTo>
                <a:lnTo>
                  <a:pt x="6095177" y="0"/>
                </a:lnTo>
                <a:lnTo>
                  <a:pt x="6095177" y="6095177"/>
                </a:lnTo>
                <a:lnTo>
                  <a:pt x="0" y="60951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1" name="Group 11"/>
          <p:cNvGrpSpPr/>
          <p:nvPr/>
        </p:nvGrpSpPr>
        <p:grpSpPr>
          <a:xfrm>
            <a:off x="11487718" y="3342394"/>
            <a:ext cx="5347613" cy="4970298"/>
            <a:chOff x="0" y="0"/>
            <a:chExt cx="1565187" cy="181317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565188" cy="1813178"/>
            </a:xfrm>
            <a:custGeom>
              <a:avLst/>
              <a:gdLst/>
              <a:ahLst/>
              <a:cxnLst/>
              <a:rect l="l" t="t" r="r" b="b"/>
              <a:pathLst>
                <a:path w="1565188" h="1813178">
                  <a:moveTo>
                    <a:pt x="1440727" y="1813178"/>
                  </a:moveTo>
                  <a:lnTo>
                    <a:pt x="124460" y="1813178"/>
                  </a:lnTo>
                  <a:cubicBezTo>
                    <a:pt x="55880" y="1813178"/>
                    <a:pt x="0" y="1757298"/>
                    <a:pt x="0" y="168871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40727" y="0"/>
                  </a:lnTo>
                  <a:cubicBezTo>
                    <a:pt x="1509307" y="0"/>
                    <a:pt x="1565188" y="55880"/>
                    <a:pt x="1565188" y="124460"/>
                  </a:cubicBezTo>
                  <a:lnTo>
                    <a:pt x="1565188" y="1688718"/>
                  </a:lnTo>
                  <a:cubicBezTo>
                    <a:pt x="1565188" y="1757298"/>
                    <a:pt x="1509307" y="1813178"/>
                    <a:pt x="1440727" y="1813178"/>
                  </a:cubicBezTo>
                  <a:close/>
                </a:path>
              </a:pathLst>
            </a:custGeom>
            <a:solidFill>
              <a:srgbClr val="2D2F30">
                <a:alpha val="30980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3" name="Freeform 13"/>
          <p:cNvSpPr/>
          <p:nvPr/>
        </p:nvSpPr>
        <p:spPr>
          <a:xfrm rot="-320654">
            <a:off x="15023685" y="2224"/>
            <a:ext cx="4471230" cy="2308815"/>
          </a:xfrm>
          <a:custGeom>
            <a:avLst/>
            <a:gdLst/>
            <a:ahLst/>
            <a:cxnLst/>
            <a:rect l="l" t="t" r="r" b="b"/>
            <a:pathLst>
              <a:path w="4471230" h="2308815">
                <a:moveTo>
                  <a:pt x="0" y="0"/>
                </a:moveTo>
                <a:lnTo>
                  <a:pt x="4471230" y="0"/>
                </a:lnTo>
                <a:lnTo>
                  <a:pt x="4471230" y="2308815"/>
                </a:lnTo>
                <a:lnTo>
                  <a:pt x="0" y="230881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r="-565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 rot="4661459">
            <a:off x="-860948" y="8286627"/>
            <a:ext cx="2778658" cy="2285446"/>
          </a:xfrm>
          <a:custGeom>
            <a:avLst/>
            <a:gdLst/>
            <a:ahLst/>
            <a:cxnLst/>
            <a:rect l="l" t="t" r="r" b="b"/>
            <a:pathLst>
              <a:path w="2778658" h="2285446">
                <a:moveTo>
                  <a:pt x="0" y="0"/>
                </a:moveTo>
                <a:lnTo>
                  <a:pt x="2778658" y="0"/>
                </a:lnTo>
                <a:lnTo>
                  <a:pt x="2778658" y="2285447"/>
                </a:lnTo>
                <a:lnTo>
                  <a:pt x="0" y="228544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>
            <a:off x="15778223" y="6543974"/>
            <a:ext cx="7210834" cy="5994006"/>
          </a:xfrm>
          <a:custGeom>
            <a:avLst/>
            <a:gdLst/>
            <a:ahLst/>
            <a:cxnLst/>
            <a:rect l="l" t="t" r="r" b="b"/>
            <a:pathLst>
              <a:path w="7210834" h="5994006">
                <a:moveTo>
                  <a:pt x="0" y="0"/>
                </a:moveTo>
                <a:lnTo>
                  <a:pt x="7210834" y="0"/>
                </a:lnTo>
                <a:lnTo>
                  <a:pt x="7210834" y="5994006"/>
                </a:lnTo>
                <a:lnTo>
                  <a:pt x="0" y="599400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1028700" y="809625"/>
            <a:ext cx="10769143" cy="18513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017"/>
              </a:lnSpc>
            </a:pPr>
            <a:r>
              <a:rPr lang="en-US" sz="10727" dirty="0">
                <a:solidFill>
                  <a:srgbClr val="FFFFFF"/>
                </a:solidFill>
                <a:latin typeface="Neue Machina Ultra-Bold"/>
              </a:rPr>
              <a:t>Objectives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370371" y="3741078"/>
            <a:ext cx="2598564" cy="9895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52"/>
              </a:lnSpc>
            </a:pPr>
            <a:r>
              <a:rPr lang="en-US" sz="5751">
                <a:solidFill>
                  <a:srgbClr val="FFFFFF"/>
                </a:solidFill>
                <a:latin typeface="Neue Machina Ultra-Bold"/>
              </a:rPr>
              <a:t>Q1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0" y="5475682"/>
            <a:ext cx="5836225" cy="16158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40992" lvl="1" indent="-320496" algn="l">
              <a:lnSpc>
                <a:spcPts val="4156"/>
              </a:lnSpc>
              <a:buFont typeface="Arial"/>
              <a:buChar char="•"/>
            </a:pPr>
            <a:r>
              <a:rPr lang="en-US" sz="2968" dirty="0">
                <a:solidFill>
                  <a:srgbClr val="FFFFFF"/>
                </a:solidFill>
                <a:latin typeface="Montserrat"/>
              </a:rPr>
              <a:t>Design a user-friendly GUI for easy interaction.</a:t>
            </a:r>
          </a:p>
          <a:p>
            <a:pPr algn="l">
              <a:lnSpc>
                <a:spcPts val="4156"/>
              </a:lnSpc>
            </a:pPr>
            <a:endParaRPr lang="en-US" sz="2968" dirty="0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6567500" y="3741078"/>
            <a:ext cx="2598564" cy="9895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52"/>
              </a:lnSpc>
            </a:pPr>
            <a:r>
              <a:rPr lang="en-US" sz="5751">
                <a:solidFill>
                  <a:srgbClr val="FFFFFF"/>
                </a:solidFill>
                <a:latin typeface="Neue Machina Ultra-Bold"/>
              </a:rPr>
              <a:t>Q2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5731443" y="5485207"/>
            <a:ext cx="5347615" cy="29238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81633" lvl="1" indent="-290817" algn="l">
              <a:lnSpc>
                <a:spcPts val="3771"/>
              </a:lnSpc>
              <a:buFont typeface="Arial"/>
              <a:buChar char="•"/>
            </a:pPr>
            <a:r>
              <a:rPr lang="en-US" sz="2693" dirty="0">
                <a:solidFill>
                  <a:srgbClr val="FFFFFF"/>
                </a:solidFill>
                <a:latin typeface="Montserrat"/>
              </a:rPr>
              <a:t>Implement functionalities to identify and clean temporary files, optimize memory usage, and optimize startup programs.</a:t>
            </a:r>
          </a:p>
          <a:p>
            <a:pPr algn="l">
              <a:lnSpc>
                <a:spcPts val="3771"/>
              </a:lnSpc>
            </a:pPr>
            <a:endParaRPr lang="en-US" sz="2693" dirty="0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1372264" y="5577076"/>
            <a:ext cx="6742968" cy="19492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4212" lvl="1" indent="-292106" algn="l">
              <a:lnSpc>
                <a:spcPts val="3788"/>
              </a:lnSpc>
              <a:buFont typeface="Arial"/>
              <a:buChar char="•"/>
            </a:pPr>
            <a:r>
              <a:rPr lang="en-US" sz="2705" dirty="0">
                <a:solidFill>
                  <a:srgbClr val="FFFFFF"/>
                </a:solidFill>
                <a:latin typeface="Montserrat"/>
              </a:rPr>
              <a:t>Provide users with a simple interface to initiate system maintenance tasks.</a:t>
            </a:r>
          </a:p>
          <a:p>
            <a:pPr algn="l">
              <a:lnSpc>
                <a:spcPts val="3788"/>
              </a:lnSpc>
            </a:pPr>
            <a:endParaRPr lang="en-US" sz="2705" dirty="0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1951104" y="3741078"/>
            <a:ext cx="2598564" cy="9895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52"/>
              </a:lnSpc>
            </a:pPr>
            <a:r>
              <a:rPr lang="en-US" sz="5751">
                <a:solidFill>
                  <a:srgbClr val="FFFFFF"/>
                </a:solidFill>
                <a:latin typeface="Neue Machina Ultra-Bold"/>
              </a:rPr>
              <a:t>Q3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0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478214" y="-4882840"/>
            <a:ext cx="9218676" cy="9218676"/>
          </a:xfrm>
          <a:custGeom>
            <a:avLst/>
            <a:gdLst/>
            <a:ahLst/>
            <a:cxnLst/>
            <a:rect l="l" t="t" r="r" b="b"/>
            <a:pathLst>
              <a:path w="9218676" h="9218676">
                <a:moveTo>
                  <a:pt x="0" y="0"/>
                </a:moveTo>
                <a:lnTo>
                  <a:pt x="9218676" y="0"/>
                </a:lnTo>
                <a:lnTo>
                  <a:pt x="9218676" y="9218677"/>
                </a:lnTo>
                <a:lnTo>
                  <a:pt x="0" y="92186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5720443" y="-1551311"/>
            <a:ext cx="8685325" cy="8685325"/>
          </a:xfrm>
          <a:custGeom>
            <a:avLst/>
            <a:gdLst/>
            <a:ahLst/>
            <a:cxnLst/>
            <a:rect l="l" t="t" r="r" b="b"/>
            <a:pathLst>
              <a:path w="8685325" h="8685325">
                <a:moveTo>
                  <a:pt x="0" y="0"/>
                </a:moveTo>
                <a:lnTo>
                  <a:pt x="8685326" y="0"/>
                </a:lnTo>
                <a:lnTo>
                  <a:pt x="8685326" y="8685325"/>
                </a:lnTo>
                <a:lnTo>
                  <a:pt x="0" y="86853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3247802" y="4806269"/>
            <a:ext cx="9218676" cy="9218676"/>
          </a:xfrm>
          <a:custGeom>
            <a:avLst/>
            <a:gdLst/>
            <a:ahLst/>
            <a:cxnLst/>
            <a:rect l="l" t="t" r="r" b="b"/>
            <a:pathLst>
              <a:path w="9218676" h="9218676">
                <a:moveTo>
                  <a:pt x="0" y="0"/>
                </a:moveTo>
                <a:lnTo>
                  <a:pt x="9218677" y="0"/>
                </a:lnTo>
                <a:lnTo>
                  <a:pt x="9218677" y="9218676"/>
                </a:lnTo>
                <a:lnTo>
                  <a:pt x="0" y="92186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0899438" y="7474099"/>
            <a:ext cx="8685325" cy="8685325"/>
          </a:xfrm>
          <a:custGeom>
            <a:avLst/>
            <a:gdLst/>
            <a:ahLst/>
            <a:cxnLst/>
            <a:rect l="l" t="t" r="r" b="b"/>
            <a:pathLst>
              <a:path w="8685325" h="8685325">
                <a:moveTo>
                  <a:pt x="0" y="0"/>
                </a:moveTo>
                <a:lnTo>
                  <a:pt x="8685326" y="0"/>
                </a:lnTo>
                <a:lnTo>
                  <a:pt x="8685326" y="8685325"/>
                </a:lnTo>
                <a:lnTo>
                  <a:pt x="0" y="86853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5869971" y="8535586"/>
            <a:ext cx="2778658" cy="2285446"/>
          </a:xfrm>
          <a:custGeom>
            <a:avLst/>
            <a:gdLst/>
            <a:ahLst/>
            <a:cxnLst/>
            <a:rect l="l" t="t" r="r" b="b"/>
            <a:pathLst>
              <a:path w="2778658" h="2285446">
                <a:moveTo>
                  <a:pt x="0" y="0"/>
                </a:moveTo>
                <a:lnTo>
                  <a:pt x="2778658" y="0"/>
                </a:lnTo>
                <a:lnTo>
                  <a:pt x="2778658" y="2285447"/>
                </a:lnTo>
                <a:lnTo>
                  <a:pt x="0" y="228544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flipH="1">
            <a:off x="14020057" y="-2331083"/>
            <a:ext cx="4903845" cy="5636604"/>
          </a:xfrm>
          <a:custGeom>
            <a:avLst/>
            <a:gdLst/>
            <a:ahLst/>
            <a:cxnLst/>
            <a:rect l="l" t="t" r="r" b="b"/>
            <a:pathLst>
              <a:path w="4903845" h="5636604">
                <a:moveTo>
                  <a:pt x="4903845" y="0"/>
                </a:moveTo>
                <a:lnTo>
                  <a:pt x="0" y="0"/>
                </a:lnTo>
                <a:lnTo>
                  <a:pt x="0" y="5636604"/>
                </a:lnTo>
                <a:lnTo>
                  <a:pt x="4903845" y="5636604"/>
                </a:lnTo>
                <a:lnTo>
                  <a:pt x="4903845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1738930" y="2134307"/>
            <a:ext cx="12434270" cy="12540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468"/>
              </a:lnSpc>
            </a:pPr>
            <a:r>
              <a:rPr lang="en-US" sz="9600" dirty="0">
                <a:solidFill>
                  <a:srgbClr val="FFFFFF"/>
                </a:solidFill>
                <a:latin typeface="Neue Machina Ultra-Bold"/>
              </a:rPr>
              <a:t>Functionalities</a:t>
            </a:r>
            <a:endParaRPr lang="en-US" sz="10730" dirty="0">
              <a:solidFill>
                <a:srgbClr val="FFFFFF"/>
              </a:solidFill>
              <a:latin typeface="Neue Machina Ultra-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621578" y="4453644"/>
            <a:ext cx="15465974" cy="30204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32525" lvl="1" indent="-466263" algn="l">
              <a:lnSpc>
                <a:spcPts val="6046"/>
              </a:lnSpc>
              <a:buFont typeface="Arial"/>
              <a:buChar char="•"/>
            </a:pPr>
            <a:r>
              <a:rPr lang="en-US" sz="4319">
                <a:solidFill>
                  <a:srgbClr val="FFFFFF"/>
                </a:solidFill>
                <a:latin typeface="Montserrat"/>
              </a:rPr>
              <a:t>Identify and Clean Temporary Files</a:t>
            </a:r>
          </a:p>
          <a:p>
            <a:pPr marL="932525" lvl="1" indent="-466263" algn="l">
              <a:lnSpc>
                <a:spcPts val="6046"/>
              </a:lnSpc>
              <a:buFont typeface="Arial"/>
              <a:buChar char="•"/>
            </a:pPr>
            <a:r>
              <a:rPr lang="en-US" sz="4319">
                <a:solidFill>
                  <a:srgbClr val="FFFFFF"/>
                </a:solidFill>
                <a:latin typeface="Montserrat"/>
              </a:rPr>
              <a:t>Implement Memory Management Techniques</a:t>
            </a:r>
          </a:p>
          <a:p>
            <a:pPr marL="932525" lvl="1" indent="-466263" algn="l">
              <a:lnSpc>
                <a:spcPts val="6046"/>
              </a:lnSpc>
              <a:buFont typeface="Arial"/>
              <a:buChar char="•"/>
            </a:pPr>
            <a:r>
              <a:rPr lang="en-US" sz="4319">
                <a:solidFill>
                  <a:srgbClr val="FFFFFF"/>
                </a:solidFill>
                <a:latin typeface="Montserrat"/>
              </a:rPr>
              <a:t>Optimize Startup Programs and Services</a:t>
            </a:r>
          </a:p>
          <a:p>
            <a:pPr marL="932525" lvl="1" indent="-466263" algn="l">
              <a:lnSpc>
                <a:spcPts val="6046"/>
              </a:lnSpc>
              <a:buFont typeface="Arial"/>
              <a:buChar char="•"/>
            </a:pPr>
            <a:r>
              <a:rPr lang="en-US" sz="4319">
                <a:solidFill>
                  <a:srgbClr val="FFFFFF"/>
                </a:solidFill>
                <a:latin typeface="Montserrat"/>
              </a:rPr>
              <a:t>User-Friendly Interface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0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6724066" y="-3249112"/>
            <a:ext cx="11805542" cy="11805542"/>
          </a:xfrm>
          <a:custGeom>
            <a:avLst/>
            <a:gdLst/>
            <a:ahLst/>
            <a:cxnLst/>
            <a:rect l="l" t="t" r="r" b="b"/>
            <a:pathLst>
              <a:path w="11805542" h="11805542">
                <a:moveTo>
                  <a:pt x="0" y="0"/>
                </a:moveTo>
                <a:lnTo>
                  <a:pt x="11805542" y="0"/>
                </a:lnTo>
                <a:lnTo>
                  <a:pt x="11805542" y="11805541"/>
                </a:lnTo>
                <a:lnTo>
                  <a:pt x="0" y="118055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1203420" y="1177460"/>
            <a:ext cx="11805542" cy="11805542"/>
          </a:xfrm>
          <a:custGeom>
            <a:avLst/>
            <a:gdLst/>
            <a:ahLst/>
            <a:cxnLst/>
            <a:rect l="l" t="t" r="r" b="b"/>
            <a:pathLst>
              <a:path w="11805542" h="11805542">
                <a:moveTo>
                  <a:pt x="0" y="0"/>
                </a:moveTo>
                <a:lnTo>
                  <a:pt x="11805542" y="0"/>
                </a:lnTo>
                <a:lnTo>
                  <a:pt x="11805542" y="11805542"/>
                </a:lnTo>
                <a:lnTo>
                  <a:pt x="0" y="1180554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3205205" y="4667812"/>
            <a:ext cx="8893252" cy="8315191"/>
          </a:xfrm>
          <a:custGeom>
            <a:avLst/>
            <a:gdLst/>
            <a:ahLst/>
            <a:cxnLst/>
            <a:rect l="l" t="t" r="r" b="b"/>
            <a:pathLst>
              <a:path w="8893252" h="8315191">
                <a:moveTo>
                  <a:pt x="0" y="0"/>
                </a:moveTo>
                <a:lnTo>
                  <a:pt x="8893252" y="0"/>
                </a:lnTo>
                <a:lnTo>
                  <a:pt x="8893252" y="8315190"/>
                </a:lnTo>
                <a:lnTo>
                  <a:pt x="0" y="831519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1365435">
            <a:off x="-4034197" y="-1281059"/>
            <a:ext cx="6282382" cy="6378053"/>
          </a:xfrm>
          <a:custGeom>
            <a:avLst/>
            <a:gdLst/>
            <a:ahLst/>
            <a:cxnLst/>
            <a:rect l="l" t="t" r="r" b="b"/>
            <a:pathLst>
              <a:path w="6282382" h="6378053">
                <a:moveTo>
                  <a:pt x="0" y="0"/>
                </a:moveTo>
                <a:lnTo>
                  <a:pt x="6282382" y="0"/>
                </a:lnTo>
                <a:lnTo>
                  <a:pt x="6282382" y="6378053"/>
                </a:lnTo>
                <a:lnTo>
                  <a:pt x="0" y="637805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4415841" y="3282105"/>
            <a:ext cx="9456319" cy="688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90"/>
              </a:lnSpc>
            </a:pPr>
            <a:endParaRPr lang="en-US" sz="4136" dirty="0">
              <a:solidFill>
                <a:srgbClr val="FFFFFF"/>
              </a:solidFill>
              <a:latin typeface="Neue Machina Ultra-Bold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415841" y="1200369"/>
            <a:ext cx="111252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>
                <a:solidFill>
                  <a:schemeClr val="bg1"/>
                </a:solidFill>
                <a:latin typeface="Neue Machina Ultra-Bold" panose="020B0604020202020204" charset="0"/>
              </a:rPr>
              <a:t>implementation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38561" y="3005101"/>
            <a:ext cx="6308814" cy="422629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717922" y="3343861"/>
            <a:ext cx="8260519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chemeClr val="bg1"/>
                </a:solidFill>
                <a:latin typeface="-apple-system"/>
              </a:rPr>
              <a:t>Free Space Button </a:t>
            </a:r>
          </a:p>
          <a:p>
            <a:endParaRPr lang="en-US" sz="2400" b="1" dirty="0">
              <a:solidFill>
                <a:schemeClr val="bg1"/>
              </a:solidFill>
              <a:latin typeface="-apple-system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bg1"/>
                </a:solidFill>
              </a:rPr>
              <a:t>Purpose: </a:t>
            </a:r>
            <a:r>
              <a:rPr lang="en-US" sz="3200" dirty="0">
                <a:solidFill>
                  <a:schemeClr val="bg1"/>
                </a:solidFill>
              </a:rPr>
              <a:t>Allows users to reclaim unused memory.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bg1"/>
                </a:solidFill>
              </a:rPr>
              <a:t>Functionality</a:t>
            </a:r>
            <a:r>
              <a:rPr lang="en-US" sz="3200" dirty="0">
                <a:solidFill>
                  <a:schemeClr val="bg1"/>
                </a:solidFill>
              </a:rPr>
              <a:t>: When clicked, it identifies and releases memory blocks that are no longer in use.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bg1"/>
                </a:solidFill>
              </a:rPr>
              <a:t>Benefits</a:t>
            </a:r>
            <a:r>
              <a:rPr lang="en-US" sz="3200" dirty="0">
                <a:solidFill>
                  <a:schemeClr val="bg1"/>
                </a:solidFill>
              </a:rPr>
              <a:t>: Improves memory utilization and reduces fragmentation</a:t>
            </a:r>
            <a:r>
              <a:rPr lang="en-US" sz="2800" dirty="0">
                <a:solidFill>
                  <a:schemeClr val="bg1"/>
                </a:solidFill>
              </a:rPr>
              <a:t>.</a:t>
            </a:r>
          </a:p>
          <a:p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839200" y="6569572"/>
            <a:ext cx="6400800" cy="2255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22427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0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6724066" y="-3249112"/>
            <a:ext cx="11805542" cy="11805542"/>
          </a:xfrm>
          <a:custGeom>
            <a:avLst/>
            <a:gdLst/>
            <a:ahLst/>
            <a:cxnLst/>
            <a:rect l="l" t="t" r="r" b="b"/>
            <a:pathLst>
              <a:path w="11805542" h="11805542">
                <a:moveTo>
                  <a:pt x="0" y="0"/>
                </a:moveTo>
                <a:lnTo>
                  <a:pt x="11805542" y="0"/>
                </a:lnTo>
                <a:lnTo>
                  <a:pt x="11805542" y="11805541"/>
                </a:lnTo>
                <a:lnTo>
                  <a:pt x="0" y="118055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1203420" y="1177460"/>
            <a:ext cx="11805542" cy="11805542"/>
          </a:xfrm>
          <a:custGeom>
            <a:avLst/>
            <a:gdLst/>
            <a:ahLst/>
            <a:cxnLst/>
            <a:rect l="l" t="t" r="r" b="b"/>
            <a:pathLst>
              <a:path w="11805542" h="11805542">
                <a:moveTo>
                  <a:pt x="0" y="0"/>
                </a:moveTo>
                <a:lnTo>
                  <a:pt x="11805542" y="0"/>
                </a:lnTo>
                <a:lnTo>
                  <a:pt x="11805542" y="11805542"/>
                </a:lnTo>
                <a:lnTo>
                  <a:pt x="0" y="1180554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3205205" y="4667812"/>
            <a:ext cx="8893252" cy="8315191"/>
          </a:xfrm>
          <a:custGeom>
            <a:avLst/>
            <a:gdLst/>
            <a:ahLst/>
            <a:cxnLst/>
            <a:rect l="l" t="t" r="r" b="b"/>
            <a:pathLst>
              <a:path w="8893252" h="8315191">
                <a:moveTo>
                  <a:pt x="0" y="0"/>
                </a:moveTo>
                <a:lnTo>
                  <a:pt x="8893252" y="0"/>
                </a:lnTo>
                <a:lnTo>
                  <a:pt x="8893252" y="8315190"/>
                </a:lnTo>
                <a:lnTo>
                  <a:pt x="0" y="831519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1365435">
            <a:off x="-4194085" y="-2201393"/>
            <a:ext cx="6282382" cy="6378053"/>
          </a:xfrm>
          <a:custGeom>
            <a:avLst/>
            <a:gdLst/>
            <a:ahLst/>
            <a:cxnLst/>
            <a:rect l="l" t="t" r="r" b="b"/>
            <a:pathLst>
              <a:path w="6282382" h="6378053">
                <a:moveTo>
                  <a:pt x="0" y="0"/>
                </a:moveTo>
                <a:lnTo>
                  <a:pt x="6282382" y="0"/>
                </a:lnTo>
                <a:lnTo>
                  <a:pt x="6282382" y="6378053"/>
                </a:lnTo>
                <a:lnTo>
                  <a:pt x="0" y="637805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4415841" y="3282105"/>
            <a:ext cx="9456319" cy="688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90"/>
              </a:lnSpc>
            </a:pPr>
            <a:endParaRPr lang="en-US" sz="4136" dirty="0">
              <a:solidFill>
                <a:srgbClr val="FFFFFF"/>
              </a:solidFill>
              <a:latin typeface="Neue Machina Ultra-Bold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376206" y="874861"/>
            <a:ext cx="111252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>
                <a:solidFill>
                  <a:schemeClr val="bg1"/>
                </a:solidFill>
                <a:latin typeface="Neue Machina Ultra-Bold" panose="020B0604020202020204" charset="0"/>
              </a:rPr>
              <a:t>implementation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67928" y="2653659"/>
            <a:ext cx="9426275" cy="91409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chemeClr val="bg1"/>
                </a:solidFill>
                <a:latin typeface="-apple-system"/>
              </a:rPr>
              <a:t>Startup Apps Button</a:t>
            </a:r>
          </a:p>
          <a:p>
            <a:endParaRPr lang="en-US" sz="2400" b="1" dirty="0">
              <a:solidFill>
                <a:schemeClr val="bg1"/>
              </a:solidFill>
              <a:latin typeface="-apple-system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bg1"/>
                </a:solidFill>
              </a:rPr>
              <a:t>Purpose</a:t>
            </a:r>
            <a:r>
              <a:rPr lang="en-US" sz="3200" dirty="0">
                <a:solidFill>
                  <a:schemeClr val="bg1"/>
                </a:solidFill>
              </a:rPr>
              <a:t>: Manages applications that automatically launch when the operating system starts.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bg1"/>
                </a:solidFill>
              </a:rPr>
              <a:t>Functionality</a:t>
            </a:r>
            <a:r>
              <a:rPr lang="en-US" sz="3200" dirty="0">
                <a:solidFill>
                  <a:schemeClr val="bg1"/>
                </a:solidFill>
              </a:rPr>
              <a:t>: Allows users to enable or disable specific apps from starting </a:t>
            </a:r>
            <a:r>
              <a:rPr lang="en-US" sz="3200" dirty="0" err="1">
                <a:solidFill>
                  <a:schemeClr val="bg1"/>
                </a:solidFill>
              </a:rPr>
              <a:t>automatically.Provides</a:t>
            </a:r>
            <a:r>
              <a:rPr lang="en-US" sz="3200" dirty="0">
                <a:solidFill>
                  <a:schemeClr val="bg1"/>
                </a:solidFill>
              </a:rPr>
              <a:t> control over system resources during startup.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bg1"/>
                </a:solidFill>
              </a:rPr>
              <a:t>Benefits</a:t>
            </a:r>
            <a:r>
              <a:rPr lang="en-US" sz="3200" dirty="0">
                <a:solidFill>
                  <a:schemeClr val="bg1"/>
                </a:solidFill>
              </a:rPr>
              <a:t>: Faster boot times by reducing the number of simultaneous app </a:t>
            </a:r>
            <a:r>
              <a:rPr lang="en-US" sz="3200" dirty="0" err="1">
                <a:solidFill>
                  <a:schemeClr val="bg1"/>
                </a:solidFill>
              </a:rPr>
              <a:t>launches.Improved</a:t>
            </a:r>
            <a:r>
              <a:rPr lang="en-US" sz="3200" dirty="0">
                <a:solidFill>
                  <a:schemeClr val="bg1"/>
                </a:solidFill>
              </a:rPr>
              <a:t> system performance by preventing resource-intensive apps from starting unnecessarily.</a:t>
            </a:r>
          </a:p>
          <a:p>
            <a:endParaRPr lang="en-US" sz="32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3200" b="1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3200" b="1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3200" b="1" dirty="0">
              <a:solidFill>
                <a:schemeClr val="bg1"/>
              </a:solidFill>
            </a:endParaRPr>
          </a:p>
          <a:p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839200" y="6569572"/>
            <a:ext cx="6400800" cy="2255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20DAC712-E6D1-FB51-3CC2-C5EEE477ED5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8806" y="2813106"/>
            <a:ext cx="7271806" cy="4991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9455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0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833134">
            <a:off x="-234626" y="7511228"/>
            <a:ext cx="8732717" cy="6446333"/>
          </a:xfrm>
          <a:custGeom>
            <a:avLst/>
            <a:gdLst/>
            <a:ahLst/>
            <a:cxnLst/>
            <a:rect l="l" t="t" r="r" b="b"/>
            <a:pathLst>
              <a:path w="8732717" h="6446333">
                <a:moveTo>
                  <a:pt x="0" y="0"/>
                </a:moveTo>
                <a:lnTo>
                  <a:pt x="8732717" y="0"/>
                </a:lnTo>
                <a:lnTo>
                  <a:pt x="8732717" y="6446332"/>
                </a:lnTo>
                <a:lnTo>
                  <a:pt x="0" y="64463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2686091" y="-3553501"/>
            <a:ext cx="7966832" cy="7966832"/>
          </a:xfrm>
          <a:custGeom>
            <a:avLst/>
            <a:gdLst/>
            <a:ahLst/>
            <a:cxnLst/>
            <a:rect l="l" t="t" r="r" b="b"/>
            <a:pathLst>
              <a:path w="7966832" h="7966832">
                <a:moveTo>
                  <a:pt x="0" y="0"/>
                </a:moveTo>
                <a:lnTo>
                  <a:pt x="7966832" y="0"/>
                </a:lnTo>
                <a:lnTo>
                  <a:pt x="7966832" y="7966832"/>
                </a:lnTo>
                <a:lnTo>
                  <a:pt x="0" y="79668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3500499" y="-175159"/>
            <a:ext cx="7517602" cy="10637319"/>
          </a:xfrm>
          <a:custGeom>
            <a:avLst/>
            <a:gdLst/>
            <a:ahLst/>
            <a:cxnLst/>
            <a:rect l="l" t="t" r="r" b="b"/>
            <a:pathLst>
              <a:path w="7517602" h="10637319">
                <a:moveTo>
                  <a:pt x="0" y="0"/>
                </a:moveTo>
                <a:lnTo>
                  <a:pt x="7517602" y="0"/>
                </a:lnTo>
                <a:lnTo>
                  <a:pt x="7517602" y="10637318"/>
                </a:lnTo>
                <a:lnTo>
                  <a:pt x="0" y="1063731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t="-14573" r="-6211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4217253" y="190500"/>
            <a:ext cx="3874294" cy="2862135"/>
          </a:xfrm>
          <a:custGeom>
            <a:avLst/>
            <a:gdLst/>
            <a:ahLst/>
            <a:cxnLst/>
            <a:rect l="l" t="t" r="r" b="b"/>
            <a:pathLst>
              <a:path w="3874294" h="2862135">
                <a:moveTo>
                  <a:pt x="0" y="0"/>
                </a:moveTo>
                <a:lnTo>
                  <a:pt x="3874295" y="0"/>
                </a:lnTo>
                <a:lnTo>
                  <a:pt x="3874295" y="2862135"/>
                </a:lnTo>
                <a:lnTo>
                  <a:pt x="0" y="286213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-5360066" y="7426648"/>
            <a:ext cx="8959061" cy="6831284"/>
          </a:xfrm>
          <a:custGeom>
            <a:avLst/>
            <a:gdLst/>
            <a:ahLst/>
            <a:cxnLst/>
            <a:rect l="l" t="t" r="r" b="b"/>
            <a:pathLst>
              <a:path w="8959061" h="6831284">
                <a:moveTo>
                  <a:pt x="0" y="0"/>
                </a:moveTo>
                <a:lnTo>
                  <a:pt x="8959061" y="0"/>
                </a:lnTo>
                <a:lnTo>
                  <a:pt x="8959061" y="6831283"/>
                </a:lnTo>
                <a:lnTo>
                  <a:pt x="0" y="683128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3717737" y="918168"/>
            <a:ext cx="9289521" cy="16856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667"/>
              </a:lnSpc>
            </a:pPr>
            <a:r>
              <a:rPr lang="en-US" sz="9762">
                <a:solidFill>
                  <a:srgbClr val="FFFFFF"/>
                </a:solidFill>
                <a:latin typeface="Neue Machina Ultra-Bold"/>
              </a:rPr>
              <a:t>Conclusion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66800" y="2746789"/>
            <a:ext cx="15087600" cy="62370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14350" indent="-514350">
              <a:lnSpc>
                <a:spcPts val="4878"/>
              </a:lnSpc>
              <a:buFont typeface="+mj-lt"/>
              <a:buAutoNum type="arabicPeriod"/>
            </a:pPr>
            <a:r>
              <a:rPr lang="en-US" sz="3484" dirty="0">
                <a:solidFill>
                  <a:srgbClr val="FFFFFF"/>
                </a:solidFill>
                <a:latin typeface="Montserrat"/>
              </a:rPr>
              <a:t>The proposed Windows System Maintenance Application will provide users with a convenient solution for optimizing system performance through tasks such as </a:t>
            </a:r>
          </a:p>
          <a:p>
            <a:pPr marL="1428750" lvl="2" indent="-514350">
              <a:lnSpc>
                <a:spcPts val="4878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FFFF"/>
                </a:solidFill>
                <a:latin typeface="Montserrat"/>
              </a:rPr>
              <a:t>cleaning temporary files </a:t>
            </a:r>
          </a:p>
          <a:p>
            <a:pPr marL="1428750" lvl="2" indent="-514350">
              <a:lnSpc>
                <a:spcPts val="4878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FFFF"/>
                </a:solidFill>
                <a:latin typeface="Montserrat"/>
              </a:rPr>
              <a:t>managing memory usage</a:t>
            </a:r>
          </a:p>
          <a:p>
            <a:pPr marL="1428750" lvl="2" indent="-514350">
              <a:lnSpc>
                <a:spcPts val="4878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FFFF"/>
                </a:solidFill>
                <a:latin typeface="Montserrat"/>
              </a:rPr>
              <a:t>optimizing startup programs </a:t>
            </a:r>
          </a:p>
          <a:p>
            <a:pPr marL="1428750" lvl="2" indent="-514350">
              <a:lnSpc>
                <a:spcPts val="4878"/>
              </a:lnSpc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FFFFFF"/>
              </a:solidFill>
              <a:latin typeface="Montserrat"/>
            </a:endParaRPr>
          </a:p>
          <a:p>
            <a:pPr marL="514350" indent="-514350">
              <a:lnSpc>
                <a:spcPts val="4878"/>
              </a:lnSpc>
              <a:buFont typeface="+mj-lt"/>
              <a:buAutoNum type="arabicPeriod"/>
            </a:pPr>
            <a:r>
              <a:rPr lang="en-US" sz="3484" dirty="0">
                <a:solidFill>
                  <a:srgbClr val="FFFFFF"/>
                </a:solidFill>
                <a:latin typeface="Montserrat"/>
              </a:rPr>
              <a:t>The project will be developed in C# with a focus on simplicity, usability, and effectiveness in improving system performance.</a:t>
            </a:r>
          </a:p>
          <a:p>
            <a:pPr marL="514350" indent="-514350">
              <a:lnSpc>
                <a:spcPts val="4878"/>
              </a:lnSpc>
              <a:buFont typeface="+mj-lt"/>
              <a:buAutoNum type="arabicPeriod"/>
            </a:pPr>
            <a:endParaRPr lang="en-US" sz="3484" dirty="0">
              <a:solidFill>
                <a:srgbClr val="FFFFFF"/>
              </a:solidFill>
              <a:latin typeface="Montserra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0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354044" y="1024236"/>
            <a:ext cx="6896632" cy="6896632"/>
          </a:xfrm>
          <a:custGeom>
            <a:avLst/>
            <a:gdLst/>
            <a:ahLst/>
            <a:cxnLst/>
            <a:rect l="l" t="t" r="r" b="b"/>
            <a:pathLst>
              <a:path w="6896632" h="6896632">
                <a:moveTo>
                  <a:pt x="0" y="0"/>
                </a:moveTo>
                <a:lnTo>
                  <a:pt x="6896633" y="0"/>
                </a:lnTo>
                <a:lnTo>
                  <a:pt x="6896633" y="6896632"/>
                </a:lnTo>
                <a:lnTo>
                  <a:pt x="0" y="68966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4831439" y="3191290"/>
            <a:ext cx="8086060" cy="8086060"/>
          </a:xfrm>
          <a:custGeom>
            <a:avLst/>
            <a:gdLst/>
            <a:ahLst/>
            <a:cxnLst/>
            <a:rect l="l" t="t" r="r" b="b"/>
            <a:pathLst>
              <a:path w="8086060" h="8086060">
                <a:moveTo>
                  <a:pt x="0" y="0"/>
                </a:moveTo>
                <a:lnTo>
                  <a:pt x="8086061" y="0"/>
                </a:lnTo>
                <a:lnTo>
                  <a:pt x="8086061" y="8086061"/>
                </a:lnTo>
                <a:lnTo>
                  <a:pt x="0" y="80860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5400000">
            <a:off x="11928816" y="449266"/>
            <a:ext cx="12718369" cy="9388469"/>
          </a:xfrm>
          <a:custGeom>
            <a:avLst/>
            <a:gdLst/>
            <a:ahLst/>
            <a:cxnLst/>
            <a:rect l="l" t="t" r="r" b="b"/>
            <a:pathLst>
              <a:path w="12718369" h="9388469">
                <a:moveTo>
                  <a:pt x="0" y="0"/>
                </a:moveTo>
                <a:lnTo>
                  <a:pt x="12718368" y="0"/>
                </a:lnTo>
                <a:lnTo>
                  <a:pt x="12718368" y="9388468"/>
                </a:lnTo>
                <a:lnTo>
                  <a:pt x="0" y="938846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-1823539" y="2903539"/>
            <a:ext cx="5366128" cy="5017329"/>
          </a:xfrm>
          <a:custGeom>
            <a:avLst/>
            <a:gdLst/>
            <a:ahLst/>
            <a:cxnLst/>
            <a:rect l="l" t="t" r="r" b="b"/>
            <a:pathLst>
              <a:path w="5366128" h="5017329">
                <a:moveTo>
                  <a:pt x="0" y="0"/>
                </a:moveTo>
                <a:lnTo>
                  <a:pt x="5366128" y="0"/>
                </a:lnTo>
                <a:lnTo>
                  <a:pt x="5366128" y="5017329"/>
                </a:lnTo>
                <a:lnTo>
                  <a:pt x="0" y="501732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3886200" y="3734462"/>
            <a:ext cx="10972800" cy="1761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3667"/>
              </a:lnSpc>
            </a:pPr>
            <a:r>
              <a:rPr lang="en-US" sz="14000" dirty="0">
                <a:solidFill>
                  <a:srgbClr val="FFFFFF"/>
                </a:solidFill>
                <a:latin typeface="Neue Machina Ultra-Bold"/>
              </a:rPr>
              <a:t>Thank You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</TotalTime>
  <Words>313</Words>
  <Application>Microsoft Office PowerPoint</Application>
  <PresentationFormat>Custom</PresentationFormat>
  <Paragraphs>50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Montserrat Medium</vt:lpstr>
      <vt:lpstr>Montserrat</vt:lpstr>
      <vt:lpstr>Neue Machina Ultra-Bold</vt:lpstr>
      <vt:lpstr>Arial</vt:lpstr>
      <vt:lpstr>Calibri</vt:lpstr>
      <vt:lpstr>-apple-system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</dc:title>
  <cp:lastModifiedBy>Mahmoud Samy</cp:lastModifiedBy>
  <cp:revision>7</cp:revision>
  <dcterms:created xsi:type="dcterms:W3CDTF">2006-08-16T00:00:00Z</dcterms:created>
  <dcterms:modified xsi:type="dcterms:W3CDTF">2024-05-17T18:18:55Z</dcterms:modified>
  <dc:identifier>DAGFfmdIfXg</dc:identifier>
</cp:coreProperties>
</file>